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0" r:id="rId18"/>
    <p:sldId id="288" r:id="rId19"/>
    <p:sldId id="271" r:id="rId20"/>
    <p:sldId id="272" r:id="rId21"/>
    <p:sldId id="278" r:id="rId22"/>
    <p:sldId id="279" r:id="rId23"/>
    <p:sldId id="280" r:id="rId24"/>
    <p:sldId id="275" r:id="rId25"/>
    <p:sldId id="276" r:id="rId26"/>
    <p:sldId id="277" r:id="rId27"/>
    <p:sldId id="281" r:id="rId28"/>
    <p:sldId id="282" r:id="rId29"/>
    <p:sldId id="291" r:id="rId30"/>
    <p:sldId id="283" r:id="rId31"/>
    <p:sldId id="289" r:id="rId32"/>
    <p:sldId id="284" r:id="rId33"/>
    <p:sldId id="285" r:id="rId34"/>
    <p:sldId id="290" r:id="rId35"/>
    <p:sldId id="286" r:id="rId36"/>
    <p:sldId id="292" r:id="rId37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735FC-B9EF-4E5B-99A5-31C8A87C3BDD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13F54-C3D8-4C4F-B308-D398DF1CBBB2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13F54-C3D8-4C4F-B308-D398DF1CBBB2}" type="slidenum">
              <a:rPr lang="ro-RO" smtClean="0"/>
              <a:pPr/>
              <a:t>3</a:t>
            </a:fld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6229350" y="479425"/>
            <a:ext cx="184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900">
                <a:latin typeface="Arial" pitchFamily="34" charset="0"/>
              </a:rPr>
              <a:t>Technische Universität München</a:t>
            </a:r>
          </a:p>
        </p:txBody>
      </p:sp>
      <p:sp>
        <p:nvSpPr>
          <p:cNvPr id="5" name="Line 16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7" name="Picture 25" descr="C:\Users\Flopc\Desktop\ppt\TUMLogo_oZ_Vollfl_weiss_RGB.e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5925" y="325438"/>
            <a:ext cx="60325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95300" y="1828800"/>
            <a:ext cx="8128000" cy="1295400"/>
          </a:xfrm>
        </p:spPr>
        <p:txBody>
          <a:bodyPr/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8000" y="3429000"/>
            <a:ext cx="8128000" cy="175260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508000" y="6400800"/>
            <a:ext cx="8153400" cy="304800"/>
          </a:xfrm>
        </p:spPr>
        <p:txBody>
          <a:bodyPr anchor="t"/>
          <a:lstStyle>
            <a:lvl1pPr>
              <a:defRPr smtClean="0"/>
            </a:lvl1pPr>
          </a:lstStyle>
          <a:p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4000" y="914400"/>
            <a:ext cx="20320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8000" y="914400"/>
            <a:ext cx="59436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8000" y="1828800"/>
            <a:ext cx="3987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9878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5BD"/>
            </a:gs>
            <a:gs pos="100000">
              <a:srgbClr val="002F5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914400"/>
            <a:ext cx="812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8128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fld id="{30AD0B2E-94F0-4FFC-8913-BADD4E208117}" type="datetimeFigureOut">
              <a:rPr lang="ro-RO" smtClean="0"/>
              <a:pPr/>
              <a:t>07.06.2010</a:t>
            </a:fld>
            <a:endParaRPr lang="ro-R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endParaRPr lang="ro-R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fld id="{D67A17EC-66F7-422C-97B6-FDA2874B16C7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6229350" y="479425"/>
            <a:ext cx="184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900">
                <a:latin typeface="Arial" pitchFamily="34" charset="0"/>
              </a:rPr>
              <a:t>Technische Universität München</a:t>
            </a: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1035" name="Picture 25" descr="C:\Users\Flopc\Desktop\ppt\TUMLogo_oZ_Vollfl_weiss_RGB.em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35925" y="325438"/>
            <a:ext cx="60325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571612"/>
            <a:ext cx="7772400" cy="1600211"/>
          </a:xfrm>
        </p:spPr>
        <p:txBody>
          <a:bodyPr/>
          <a:lstStyle/>
          <a:p>
            <a:r>
              <a:rPr lang="ro-RO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Flüsse, Schnitte, bipartite Graphen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Vlad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Popa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solidFill>
                  <a:schemeClr val="bg2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08.06.2010</a:t>
            </a:r>
            <a:endParaRPr lang="ro-RO" sz="2000" dirty="0">
              <a:solidFill>
                <a:schemeClr val="bg2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Beispiel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Forts.</a:t>
            </a:r>
            <a:endParaRPr lang="ro-R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 descr="500px-Edmonds-Karp_flow_example_0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285992"/>
            <a:ext cx="4762500" cy="2543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00px-Edmonds-Karp_flow_example_1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357298"/>
            <a:ext cx="7224067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00px-Edmonds-Karp_flow_example_2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500174"/>
            <a:ext cx="6688951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00px-Edmonds-Karp_flow_example_3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285860"/>
            <a:ext cx="7143801" cy="38147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00px-Edmonds-Karp_flow_example_4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1" y="1285860"/>
            <a:ext cx="7224067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Algorithmen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Ford- Fulkerson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Edmond Karp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Dinic</a:t>
            </a:r>
            <a:endParaRPr lang="ro-RO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128000" cy="5429288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Dinic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Algorithmus</a:t>
            </a:r>
            <a:endParaRPr lang="en-US" sz="2400" dirty="0" smtClean="0"/>
          </a:p>
          <a:p>
            <a:pPr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modifiziert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Netzwerk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G, so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Netzwerk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G’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diejenigen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bleiben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die auf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optimalen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 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 f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ühren. (Durch BFS).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entsteht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DFS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rekursiv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auf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mehreren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Pfaden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aktualisieren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</a:t>
            </a:r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P1: s -&gt; ...d1...-&gt; n-&gt; .... -&gt; t</a:t>
            </a:r>
          </a:p>
          <a:p>
            <a:pPr marL="457200" indent="-457200"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P2: s -&gt; ...d1...-&gt; n -&gt; ... -&gt; t. </a:t>
            </a:r>
          </a:p>
          <a:p>
            <a:pPr marL="457200" indent="-457200"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=&gt; Wenn in n für P1 B Fluss kommt und mit C kann man insgesamt aufpumpen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=&gt; f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ür P2: C – B Fluss</a:t>
            </a:r>
          </a:p>
          <a:p>
            <a:pPr marL="457200" indent="-457200"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 Wenn 2. den Fluss verändert beginne wieder mit 1.</a:t>
            </a:r>
          </a:p>
          <a:p>
            <a:pPr marL="457200" indent="-457200"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Komplexit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ät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Ford- Fulkerson</a:t>
            </a:r>
            <a:r>
              <a:rPr lang="de-DE" sz="2400" dirty="0" smtClean="0"/>
              <a:t>: Hängt stark von der Wahl des erweiternden Weges ab. Grundsätzlich ist hier die Komplexität O(E </a:t>
            </a:r>
            <a:r>
              <a:rPr lang="en-US" sz="2400" dirty="0" smtClean="0"/>
              <a:t>* flow</a:t>
            </a:r>
            <a:r>
              <a:rPr lang="de-DE" sz="2400" dirty="0" smtClean="0"/>
              <a:t>)</a:t>
            </a:r>
          </a:p>
          <a:p>
            <a:pPr marL="514350" indent="-514350">
              <a:buNone/>
            </a:pP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57232"/>
            <a:ext cx="8128000" cy="5314968"/>
          </a:xfrm>
        </p:spPr>
        <p:txBody>
          <a:bodyPr/>
          <a:lstStyle/>
          <a:p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Ford-Fulkerson(G; q; s)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ro-RO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alle Kanten (u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v)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ϵ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ro-R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[u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v]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[v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u]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  <a:p>
            <a:pPr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existiert ein Pfad p von Q nach S im 	Restnetzwerk G 			-&gt; O(flow)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(p)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v) : (u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v) geh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 zu 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endParaRPr lang="ro-R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ro-RO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alle Kanten (u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v) von 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-&gt; O(E)</a:t>
            </a:r>
            <a:endParaRPr lang="ro-R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pl-PL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[u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v]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[u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v] + c(p)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[v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u]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[v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u]</a:t>
            </a:r>
            <a:endParaRPr lang="ro-RO" sz="2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Komplexit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ät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Ford- Fulkerson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Hängt stark von der Wahl des erweiternden Weges ab. Grundsätzlich ist hier die Komplexität O(E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flow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/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Edmond- Karp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O(V * E^2)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Inhaltsverzeihnis</a:t>
            </a:r>
            <a:endParaRPr lang="ro-R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Flussnetzwerke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Flüsse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1.1    Ford- Fulkerson </a:t>
            </a: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1.2    Edmond Karp</a:t>
            </a: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1.3  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Dinic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 startAt="2"/>
            </a:pP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Schnitte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 startAt="2"/>
            </a:pP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Maximaler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minimalen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 startAt="2"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Bipartite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Graphen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4.1  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Matchings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4.2    Minimal vertex cover</a:t>
            </a: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4.3    Minimal edge cover</a:t>
            </a: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4.4    Maximal independent set</a:t>
            </a: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4.5  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Eigenschaften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bipartiter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Graphen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  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Aufgaben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Komplexit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ät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Ford- Fulkerson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Hängt stark von der Wahl des erweiternden Weges ab. Grundsätzlich ist hier die Komplexität O(E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flow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/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Edmond- Karp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O(V * E^2)</a:t>
            </a:r>
          </a:p>
          <a:p>
            <a:pPr marL="514350" indent="-514350"/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Dinic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O(V^2 * 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Schnitte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ein q- s- Schnitt ist eine Aufteilung des Graphen in zwei Mengen, wobei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Knoten q und s in verschiedenen Mengen liegen.</a:t>
            </a:r>
          </a:p>
          <a:p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Minimaler Schnitt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Schnitt, bei dem die Gesamtkapazität</a:t>
            </a:r>
          </a:p>
          <a:p>
            <a:pPr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über den Schnitt minimal ist. (c (s, t) - minimal)</a:t>
            </a:r>
          </a:p>
          <a:p>
            <a:pPr>
              <a:buNone/>
            </a:pPr>
            <a:endParaRPr lang="ro-RO" sz="2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928670"/>
            <a:ext cx="8128000" cy="5243530"/>
          </a:xfrm>
        </p:spPr>
        <p:txBody>
          <a:bodyPr/>
          <a:lstStyle/>
          <a:p>
            <a:pPr>
              <a:buNone/>
            </a:pPr>
            <a:r>
              <a:rPr lang="de-DE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Äquivalenz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Maximaler Fluss – minimaler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Schnitt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Flussnetzwerk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 = (V, E)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Quelle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und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Senke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folgenden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Bedingungen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äquivalent: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ist ein maximaler Fluss in G.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Restnetzwerk Gf enthält keine Erweiterungspfade.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gilt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|f| = c(S, T) (f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ür einen Schnitt (S, T) von 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Pseudocode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o-R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MinCut(G; q; s)</a:t>
            </a:r>
          </a:p>
          <a:p>
            <a:r>
              <a:rPr lang="ro-RO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Berechne maximalen Fluss</a:t>
            </a:r>
          </a:p>
          <a:p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Starte DFS von </a:t>
            </a: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q im Restnetzwerk</a:t>
            </a:r>
          </a:p>
          <a:p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 = von q erreichbare Knoten</a:t>
            </a:r>
          </a:p>
          <a:p>
            <a:r>
              <a:rPr lang="ro-RO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return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</a:t>
            </a:r>
            <a:r>
              <a:rPr lang="ro-RO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G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\</a:t>
            </a:r>
            <a:r>
              <a:rPr lang="ro-RO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A</a:t>
            </a:r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128000" cy="563106"/>
          </a:xfrm>
        </p:spPr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Maximaler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minimalen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071678"/>
            <a:ext cx="8128000" cy="4100522"/>
          </a:xfrm>
        </p:spPr>
        <p:txBody>
          <a:bodyPr/>
          <a:lstStyle/>
          <a:p>
            <a:r>
              <a:rPr lang="de-DE" sz="2400" dirty="0" smtClean="0"/>
              <a:t>Jede Kante besitzt zusätzlich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Kosten</a:t>
            </a:r>
            <a:r>
              <a:rPr lang="de-DE" sz="2400" dirty="0" smtClean="0"/>
              <a:t>, die angeben, wie teuer es ist, eine Einheit Fluss über diese Kante zu leiten.</a:t>
            </a:r>
          </a:p>
          <a:p>
            <a:r>
              <a:rPr lang="es-ES" sz="2400" dirty="0" smtClean="0"/>
              <a:t>f[u, v] &lt; 0 =&gt; </a:t>
            </a:r>
            <a:r>
              <a:rPr lang="es-ES" sz="2400" dirty="0" err="1" smtClean="0"/>
              <a:t>cost</a:t>
            </a:r>
            <a:r>
              <a:rPr lang="es-ES" sz="2400" dirty="0" smtClean="0"/>
              <a:t>[u, v] = -</a:t>
            </a:r>
            <a:r>
              <a:rPr lang="es-ES" sz="2400" dirty="0" err="1" smtClean="0"/>
              <a:t>cost</a:t>
            </a:r>
            <a:r>
              <a:rPr lang="es-ES" sz="2400" dirty="0" smtClean="0"/>
              <a:t>[v, u].</a:t>
            </a:r>
          </a:p>
          <a:p>
            <a:r>
              <a:rPr lang="es-ES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Endziel</a:t>
            </a:r>
            <a:r>
              <a:rPr lang="es-ES" sz="2400" dirty="0" smtClean="0"/>
              <a:t>: ∑</a:t>
            </a:r>
            <a:r>
              <a:rPr lang="es-ES" sz="1200" dirty="0" smtClean="0"/>
              <a:t>(u, v) </a:t>
            </a:r>
            <a:r>
              <a:rPr lang="el-GR" sz="1200" dirty="0" smtClean="0">
                <a:cs typeface="Times New Roman"/>
              </a:rPr>
              <a:t>ϵ</a:t>
            </a:r>
            <a:r>
              <a:rPr lang="en-US" sz="1200" dirty="0" smtClean="0">
                <a:cs typeface="Times New Roman"/>
              </a:rPr>
              <a:t> E   </a:t>
            </a:r>
            <a:r>
              <a:rPr lang="en-US" sz="2400" dirty="0" smtClean="0">
                <a:cs typeface="Times New Roman"/>
              </a:rPr>
              <a:t>f[u, v] * cost[u, v] </a:t>
            </a:r>
            <a:r>
              <a:rPr lang="en-US" sz="2400" dirty="0" err="1" smtClean="0">
                <a:cs typeface="Times New Roman"/>
              </a:rPr>
              <a:t>soll</a:t>
            </a:r>
            <a:r>
              <a:rPr lang="en-US" sz="2400" dirty="0" smtClean="0">
                <a:cs typeface="Times New Roman"/>
              </a:rPr>
              <a:t> minimal </a:t>
            </a:r>
            <a:r>
              <a:rPr lang="en-US" sz="2400" dirty="0" err="1" smtClean="0">
                <a:cs typeface="Times New Roman"/>
              </a:rPr>
              <a:t>sein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  <a:endParaRPr lang="es-ES" sz="2400" dirty="0" smtClean="0"/>
          </a:p>
          <a:p>
            <a:endParaRPr lang="ro-R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Standardaufgabe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gibt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Arbeiter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 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Aufgaben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die gel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öst werden müssen. Jeder Arbeiter hat eine Liste, in welcher für jede Aufgabe, die Zeit für ihre Bearbeitung angegeben wird. </a:t>
            </a:r>
          </a:p>
          <a:p>
            <a:pPr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Gesucht wird die minimale Endzeit nachdem alle Aufgaben bearbeitet wurden.</a:t>
            </a: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Graphmodellierung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Content Placeholder 5" descr="500px-Multi-source_multi-sink_flow_problem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1827" y="1828800"/>
            <a:ext cx="4160345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Bipartite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Graphen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Definition:</a:t>
            </a:r>
          </a:p>
          <a:p>
            <a:pPr>
              <a:buNone/>
            </a:pPr>
            <a:r>
              <a:rPr lang="de-DE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Ein Graph G = (V, E) heißt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bipartit</a:t>
            </a: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, genau dann wenn V=V1 U V2 und V1 ∩ V2 = { } und f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ür jede Kante e existieren zwei Knoten v1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ϵ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V1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v2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ϵ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V2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 dass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={v1,v2}.</a:t>
            </a:r>
            <a:endParaRPr lang="de-DE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Matchings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Definition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en</a:t>
            </a:r>
            <a:r>
              <a:rPr lang="ro-RO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:</a:t>
            </a:r>
          </a:p>
          <a:p>
            <a:pPr>
              <a:buNone/>
            </a:pP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Sei G = (V, E) ein Graph.</a:t>
            </a:r>
          </a:p>
          <a:p>
            <a:pPr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 - M heißt Matching in G, falls M eine Teilmenge von E      ist und alle Kanten in M paarweise disjunkt sind (kein Knoten ist zu mehr als einer Kante inzident)</a:t>
            </a:r>
          </a:p>
          <a:p>
            <a:pPr>
              <a:buNone/>
            </a:pP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	</a:t>
            </a: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- M heißt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perfektes</a:t>
            </a: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Matching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falls jeder Knoten durch genau eine Kante aus M überdeckt ist. (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|M|=|V|/2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	- |M| ist die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Größe</a:t>
            </a:r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des Matchings.</a:t>
            </a:r>
            <a:endParaRPr lang="de-D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Heiratsproblem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Gegeben seien heiratswillige Damen und Herren. Jede Dame gibt an, mit welchem der Herren sie sich eventuell vermählen würde. 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Problem besteht nun darin, möglichst viele Damen so zu verheiraten, dass jede Dame einen Herren ihrer Wahl erhält, und dass selbstverständlich keine zwei Damen mit demselben Herrn verheiratet sind. </a:t>
            </a:r>
          </a:p>
          <a:p>
            <a:pPr>
              <a:buNone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Flussnetzwerke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Flüsse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828800"/>
            <a:ext cx="8128000" cy="4529158"/>
          </a:xfrm>
        </p:spPr>
        <p:txBody>
          <a:bodyPr/>
          <a:lstStyle/>
          <a:p>
            <a:r>
              <a:rPr lang="de-DE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Definition: </a:t>
            </a:r>
            <a:r>
              <a:rPr lang="de-DE" sz="2200" dirty="0" smtClean="0"/>
              <a:t>Ein Flussnetzwerk G</a:t>
            </a:r>
            <a:r>
              <a:rPr lang="en-US" sz="2200" dirty="0" smtClean="0"/>
              <a:t>=(V, E) </a:t>
            </a:r>
            <a:r>
              <a:rPr lang="en-US" sz="2200" dirty="0" err="1" smtClean="0"/>
              <a:t>ist</a:t>
            </a:r>
            <a:r>
              <a:rPr lang="en-US" sz="2200" dirty="0" smtClean="0"/>
              <a:t> </a:t>
            </a:r>
            <a:r>
              <a:rPr lang="en-US" sz="2200" dirty="0" err="1" smtClean="0"/>
              <a:t>ein</a:t>
            </a:r>
            <a:r>
              <a:rPr lang="en-US" sz="2200" dirty="0" smtClean="0"/>
              <a:t> </a:t>
            </a:r>
            <a:r>
              <a:rPr lang="en-US" sz="2200" dirty="0" err="1" smtClean="0"/>
              <a:t>gerichteter</a:t>
            </a:r>
            <a:r>
              <a:rPr lang="en-US" sz="2200" dirty="0" smtClean="0"/>
              <a:t> Graph, in </a:t>
            </a:r>
            <a:r>
              <a:rPr lang="en-US" sz="2200" dirty="0" err="1" smtClean="0"/>
              <a:t>dem</a:t>
            </a:r>
            <a:r>
              <a:rPr lang="en-US" sz="2200" dirty="0" smtClean="0"/>
              <a:t> </a:t>
            </a:r>
            <a:r>
              <a:rPr lang="en-US" sz="2200" dirty="0" err="1" smtClean="0"/>
              <a:t>jede</a:t>
            </a:r>
            <a:r>
              <a:rPr lang="en-US" sz="2200" dirty="0" smtClean="0"/>
              <a:t> </a:t>
            </a:r>
            <a:r>
              <a:rPr lang="en-US" sz="2200" dirty="0" err="1" smtClean="0"/>
              <a:t>Kante</a:t>
            </a:r>
            <a:r>
              <a:rPr lang="en-US" sz="2200" dirty="0" smtClean="0"/>
              <a:t> (u, v) </a:t>
            </a:r>
            <a:r>
              <a:rPr lang="el-GR" sz="2200" dirty="0" smtClean="0">
                <a:cs typeface="Times New Roman"/>
              </a:rPr>
              <a:t>ϵ</a:t>
            </a:r>
            <a:r>
              <a:rPr lang="en-US" sz="2200" dirty="0" smtClean="0">
                <a:cs typeface="Times New Roman"/>
              </a:rPr>
              <a:t> E </a:t>
            </a:r>
            <a:r>
              <a:rPr lang="en-US" sz="2200" dirty="0" err="1" smtClean="0">
                <a:cs typeface="Times New Roman"/>
              </a:rPr>
              <a:t>eine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nichtnegative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Kapazit</a:t>
            </a:r>
            <a:r>
              <a:rPr lang="de-DE" sz="2200" dirty="0" smtClean="0">
                <a:cs typeface="Times New Roman"/>
              </a:rPr>
              <a:t>ät c(u, v) </a:t>
            </a:r>
            <a:r>
              <a:rPr lang="en-US" sz="2200" dirty="0" smtClean="0">
                <a:cs typeface="Times New Roman"/>
              </a:rPr>
              <a:t>&gt;= 0 hat. </a:t>
            </a:r>
          </a:p>
          <a:p>
            <a:r>
              <a:rPr lang="en-US" sz="2200" dirty="0" err="1" smtClean="0">
                <a:cs typeface="Times New Roman"/>
              </a:rPr>
              <a:t>Zwei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Knoten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spielen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eine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besondere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Rolle</a:t>
            </a:r>
            <a:r>
              <a:rPr lang="en-US" sz="2200" dirty="0" smtClean="0">
                <a:cs typeface="Times New Roman"/>
              </a:rPr>
              <a:t>: </a:t>
            </a:r>
            <a:r>
              <a:rPr lang="en-US" sz="2200" dirty="0" err="1" smtClean="0">
                <a:cs typeface="Times New Roman"/>
              </a:rPr>
              <a:t>Quelle</a:t>
            </a:r>
            <a:r>
              <a:rPr lang="en-US" sz="2200" dirty="0" smtClean="0">
                <a:cs typeface="Times New Roman"/>
              </a:rPr>
              <a:t> s, </a:t>
            </a:r>
            <a:r>
              <a:rPr lang="en-US" sz="2200" dirty="0" err="1" smtClean="0">
                <a:cs typeface="Times New Roman"/>
              </a:rPr>
              <a:t>Senke</a:t>
            </a:r>
            <a:r>
              <a:rPr lang="en-US" sz="2200" dirty="0" smtClean="0">
                <a:cs typeface="Times New Roman"/>
              </a:rPr>
              <a:t> t.</a:t>
            </a:r>
          </a:p>
          <a:p>
            <a:r>
              <a:rPr lang="en-US" sz="2200" dirty="0" err="1" smtClean="0">
                <a:cs typeface="Times New Roman"/>
              </a:rPr>
              <a:t>Ein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Times New Roman"/>
              </a:rPr>
              <a:t>Fluss</a:t>
            </a:r>
            <a:r>
              <a:rPr lang="en-US" sz="2200" dirty="0" smtClean="0">
                <a:cs typeface="Times New Roman"/>
              </a:rPr>
              <a:t> in G </a:t>
            </a:r>
            <a:r>
              <a:rPr lang="en-US" sz="2200" dirty="0" err="1" smtClean="0">
                <a:cs typeface="Times New Roman"/>
              </a:rPr>
              <a:t>ist</a:t>
            </a:r>
            <a:r>
              <a:rPr lang="en-US" sz="2200" dirty="0" smtClean="0">
                <a:cs typeface="Times New Roman"/>
              </a:rPr>
              <a:t> die </a:t>
            </a:r>
            <a:r>
              <a:rPr lang="en-US" sz="2200" dirty="0" err="1" smtClean="0">
                <a:cs typeface="Times New Roman"/>
              </a:rPr>
              <a:t>Funktion</a:t>
            </a:r>
            <a:r>
              <a:rPr lang="en-US" sz="2200" dirty="0" smtClean="0">
                <a:cs typeface="Times New Roman"/>
              </a:rPr>
              <a:t>  f: </a:t>
            </a:r>
            <a:r>
              <a:rPr lang="en-US" sz="2200" dirty="0" err="1" smtClean="0">
                <a:cs typeface="Times New Roman"/>
              </a:rPr>
              <a:t>VxV</a:t>
            </a:r>
            <a:r>
              <a:rPr lang="en-US" sz="2200" dirty="0" smtClean="0">
                <a:cs typeface="Times New Roman"/>
              </a:rPr>
              <a:t> -&gt; |R, die </a:t>
            </a:r>
            <a:r>
              <a:rPr lang="en-US" sz="2200" dirty="0" err="1" smtClean="0">
                <a:cs typeface="Times New Roman"/>
              </a:rPr>
              <a:t>folgende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Bedingungen</a:t>
            </a:r>
            <a:r>
              <a:rPr lang="en-US" sz="2200" dirty="0" smtClean="0">
                <a:cs typeface="Times New Roman"/>
              </a:rPr>
              <a:t> </a:t>
            </a:r>
            <a:r>
              <a:rPr lang="en-US" sz="2200" dirty="0" err="1" smtClean="0">
                <a:cs typeface="Times New Roman"/>
              </a:rPr>
              <a:t>erf</a:t>
            </a:r>
            <a:r>
              <a:rPr lang="de-DE" sz="2200" dirty="0" smtClean="0">
                <a:cs typeface="Times New Roman"/>
              </a:rPr>
              <a:t>üllt:</a:t>
            </a:r>
          </a:p>
          <a:p>
            <a:pPr>
              <a:buNone/>
            </a:pPr>
            <a:r>
              <a:rPr lang="de-DE" sz="2200" dirty="0" smtClean="0">
                <a:cs typeface="Times New Roman"/>
              </a:rPr>
              <a:t>	</a:t>
            </a:r>
            <a:r>
              <a:rPr lang="en-US" sz="2200" dirty="0" smtClean="0">
                <a:cs typeface="Times New Roman"/>
              </a:rPr>
              <a:t>	- </a:t>
            </a:r>
            <a:r>
              <a:rPr lang="en-US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Times New Roman"/>
              </a:rPr>
              <a:t>Kapazit</a:t>
            </a:r>
            <a:r>
              <a:rPr lang="de-DE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Times New Roman"/>
              </a:rPr>
              <a:t>ätsbeschränkung</a:t>
            </a:r>
            <a:r>
              <a:rPr lang="de-DE" sz="2200" dirty="0" smtClean="0">
                <a:cs typeface="Times New Roman"/>
              </a:rPr>
              <a:t>: f(u, v) </a:t>
            </a:r>
            <a:r>
              <a:rPr lang="en-US" sz="2200" dirty="0" smtClean="0">
                <a:cs typeface="Times New Roman"/>
              </a:rPr>
              <a:t>&lt;= c(u, v)</a:t>
            </a:r>
          </a:p>
          <a:p>
            <a:pPr>
              <a:buNone/>
            </a:pPr>
            <a:r>
              <a:rPr lang="en-US" sz="2200" dirty="0" smtClean="0">
                <a:cs typeface="Times New Roman"/>
              </a:rPr>
              <a:t>		- </a:t>
            </a:r>
            <a:r>
              <a:rPr lang="en-US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Times New Roman"/>
              </a:rPr>
              <a:t>Asymmetrie</a:t>
            </a:r>
            <a:r>
              <a:rPr lang="en-US" sz="2200" dirty="0" smtClean="0">
                <a:cs typeface="Times New Roman"/>
              </a:rPr>
              <a:t>: f(u, v) = - f(v, u)</a:t>
            </a:r>
          </a:p>
          <a:p>
            <a:pPr>
              <a:buNone/>
            </a:pPr>
            <a:r>
              <a:rPr lang="en-US" sz="2200" dirty="0" smtClean="0">
                <a:cs typeface="Times New Roman"/>
              </a:rPr>
              <a:t>		- </a:t>
            </a:r>
            <a:r>
              <a:rPr lang="en-US" sz="2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Times New Roman"/>
              </a:rPr>
              <a:t>Flusserhaltung</a:t>
            </a:r>
            <a:r>
              <a:rPr lang="en-US" sz="2200" dirty="0" smtClean="0">
                <a:cs typeface="Times New Roman"/>
              </a:rPr>
              <a:t>: </a:t>
            </a:r>
            <a:r>
              <a:rPr lang="de-DE" sz="2200" dirty="0" smtClean="0"/>
              <a:t>Bei einem Knoten muss der </a:t>
            </a:r>
            <a:r>
              <a:rPr lang="de-DE" sz="2200" dirty="0" smtClean="0"/>
              <a:t>Zufluss</a:t>
            </a:r>
            <a:endParaRPr lang="de-DE" sz="2200" dirty="0" smtClean="0"/>
          </a:p>
          <a:p>
            <a:pPr>
              <a:buNone/>
            </a:pPr>
            <a:r>
              <a:rPr lang="de-DE" sz="2200" dirty="0" smtClean="0"/>
              <a:t>gleich dem </a:t>
            </a:r>
            <a:r>
              <a:rPr lang="de-DE" sz="2200" dirty="0" smtClean="0"/>
              <a:t>Abfluss </a:t>
            </a:r>
            <a:r>
              <a:rPr lang="de-DE" sz="2200" dirty="0" smtClean="0"/>
              <a:t>sein. (Ausnahme: </a:t>
            </a:r>
            <a:r>
              <a:rPr lang="de-DE" sz="2200" dirty="0" smtClean="0"/>
              <a:t>Quelle </a:t>
            </a:r>
            <a:r>
              <a:rPr lang="ro-RO" sz="2200" dirty="0" smtClean="0"/>
              <a:t>und </a:t>
            </a:r>
            <a:r>
              <a:rPr lang="ro-RO" sz="2200" dirty="0" smtClean="0"/>
              <a:t>Senke)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			</a:t>
            </a:r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vertex cover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en-US" sz="2400" dirty="0" smtClean="0"/>
              <a:t>: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“Vertex Cover”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beliebigen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wobei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Kante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wenigstens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inzident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Vertex  Cover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minimal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genau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Anzahl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hat.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Normalerweise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NP-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hartes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Problem.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bipartite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so?</a:t>
            </a:r>
            <a:endParaRPr lang="ro-R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vertex cover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en-US" sz="2400" dirty="0" smtClean="0"/>
              <a:t>: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“Vertex Cover”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beliebigen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Graph,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wobei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Kante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wenigstens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inzident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Vertex  Cover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minimal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genau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Anzahl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hat.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Normalerweise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NP-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hartes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Problem.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bipartite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so?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Nein!</a:t>
            </a:r>
            <a:endParaRPr lang="ro-RO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edge cover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“Edge Cover”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beliebigen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wobei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wenigstens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Kante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hat die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ihm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inzident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Edge Cover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minimal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genau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Anzahl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hat.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bipartiter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Graph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entspricht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Matching.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Maximum independent Set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Ein 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Independent Set“ ist eine Menge von Knoten in einem Graph, wo keine zwei Knoten durch eine Kante verbunden sind.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 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Independent Set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ist genau dann maximal, wenn beim Einfügen eines beliebigen Knotens die Definition verletzt wird.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Komplement eines solcher Menge ist immer ein vertex cover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=&gt;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Komplement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Maximum Independent Set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Vertex Cover</a:t>
            </a:r>
            <a:endParaRPr lang="ro-RO" sz="2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Eigenschaften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bipartiter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Graphen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Graph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bipartit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keinen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Zyklus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ungerader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änge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enthält. (er enthält keine Clique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&gt;= 3)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öße des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minimum vertex covers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öße des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maximalen Matchings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(König´s Theorem)</a:t>
            </a:r>
          </a:p>
          <a:p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Maximum independent set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maximaler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Matching = |V|</a:t>
            </a: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öße des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minimum edge covers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öße des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maximalen independent sets.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Jeder bipartite Graph ist mit zwei Farben färbbar.</a:t>
            </a:r>
          </a:p>
          <a:p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o-RO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128000" cy="5429288"/>
          </a:xfrm>
        </p:spPr>
        <p:txBody>
          <a:bodyPr/>
          <a:lstStyle/>
          <a:p>
            <a:pPr algn="ctr">
              <a:buNone/>
            </a:pPr>
            <a:r>
              <a:rPr lang="en-US" sz="24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Algorithmus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maximalen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Matching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match (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n) {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mark[n] = 1;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for (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0;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 G[n].size(); ++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if (!d[G[n][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]]) {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d[G[n][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 = n;            p[n] = G[n][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];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return 1;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}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for (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0;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&lt; G[n].size(); ++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if (mark[d[G[n][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]]] != 1 &amp;&amp; match(d[G[n][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]])) {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d[G[n][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]] = n;            p[nod] = G[n][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];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return 1;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}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return 0;</a:t>
            </a:r>
          </a:p>
          <a:p>
            <a:pP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928670"/>
            <a:ext cx="8128000" cy="5243530"/>
          </a:xfrm>
        </p:spPr>
        <p:txBody>
          <a:bodyPr/>
          <a:lstStyle/>
          <a:p>
            <a:pPr algn="ctr">
              <a:buNone/>
            </a:pPr>
            <a:r>
              <a:rPr lang="de-DE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Aufgaben</a:t>
            </a:r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Joc4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Felinare</a:t>
            </a:r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Strazi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Critice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Shortest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Dijkstra, Dijkstra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Dominoes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Ghizi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Paznici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Algola</a:t>
            </a:r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Kleines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Beispiel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 descr="500px-Edmonds-Karp_flow_example_0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2357430"/>
            <a:ext cx="4762500" cy="25431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Algorithmen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Ford- Fulkerson</a:t>
            </a:r>
            <a:endParaRPr lang="ro-RO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128000" cy="5314968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Ford- Fulkerson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Algorithmus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Algorithmus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Pfad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Erweiterungspfad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Start-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Zielknoten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Restnetzwerk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kleinsten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Kapazität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entlang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Pfades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erhöht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Fluss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auf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Kante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(u, v)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Pfades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folgendermaßen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aktualisiert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f[u, v] = f[u, v]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f[v, u] = -f[u, v];</a:t>
            </a:r>
          </a:p>
          <a:p>
            <a:pPr marL="457200" indent="-45720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 Falls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Erweiterungspfad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gibt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springe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57232"/>
            <a:ext cx="8128000" cy="5314968"/>
          </a:xfrm>
        </p:spPr>
        <p:txBody>
          <a:bodyPr/>
          <a:lstStyle/>
          <a:p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Ford-Fulkerson(G; q; s)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ro-RO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alle Kanten (u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v)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ϵ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[u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v]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[v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u]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</a:p>
          <a:p>
            <a:pPr>
              <a:buNone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 </a:t>
            </a:r>
            <a:r>
              <a:rPr lang="de-DE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existiert ein Pfad p von Q nach S im 	Restnetzwerk G 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(p)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(u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v) : (u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v) geh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 zu 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endParaRPr lang="ro-RO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ro-RO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alle Kanten (u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o-RO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v) von p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pl-PL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[u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v]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[u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v] + c(p)</a:t>
            </a:r>
          </a:p>
          <a:p>
            <a:pPr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[v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u]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[v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u]</a:t>
            </a:r>
            <a:endParaRPr lang="ro-RO" sz="2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Algorithmen</a:t>
            </a:r>
            <a:endParaRPr lang="ro-R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Ford- Fulkerson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Edmond Karp</a:t>
            </a:r>
            <a:endParaRPr lang="ro-RO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508000" y="857250"/>
            <a:ext cx="8128000" cy="531495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Edmonds- Karp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Algorithmus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Benutzt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dieselbe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Ford- Fulkerson.</a:t>
            </a:r>
          </a:p>
          <a:p>
            <a:r>
              <a:rPr lang="en-US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Unterschied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mal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Erweiterungspfad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Breitensuche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Restnetzwerk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gesucht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 B">
  <a:themeElements>
    <a:clrScheme name="Leere Präsentation 1">
      <a:dk1>
        <a:srgbClr val="000000"/>
      </a:dk1>
      <a:lt1>
        <a:srgbClr val="FFFFFF"/>
      </a:lt1>
      <a:dk2>
        <a:srgbClr val="0065BD"/>
      </a:dk2>
      <a:lt2>
        <a:srgbClr val="005293"/>
      </a:lt2>
      <a:accent1>
        <a:srgbClr val="A2AD00"/>
      </a:accent1>
      <a:accent2>
        <a:srgbClr val="E37222"/>
      </a:accent2>
      <a:accent3>
        <a:srgbClr val="AAB8DB"/>
      </a:accent3>
      <a:accent4>
        <a:srgbClr val="DADADA"/>
      </a:accent4>
      <a:accent5>
        <a:srgbClr val="CED3AA"/>
      </a:accent5>
      <a:accent6>
        <a:srgbClr val="CE671E"/>
      </a:accent6>
      <a:hlink>
        <a:srgbClr val="DAD7CB"/>
      </a:hlink>
      <a:folHlink>
        <a:srgbClr val="9C9D9F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65BD"/>
        </a:dk2>
        <a:lt2>
          <a:srgbClr val="005293"/>
        </a:lt2>
        <a:accent1>
          <a:srgbClr val="A2AD00"/>
        </a:accent1>
        <a:accent2>
          <a:srgbClr val="E37222"/>
        </a:accent2>
        <a:accent3>
          <a:srgbClr val="AAB8DB"/>
        </a:accent3>
        <a:accent4>
          <a:srgbClr val="DADADA"/>
        </a:accent4>
        <a:accent5>
          <a:srgbClr val="CED3AA"/>
        </a:accent5>
        <a:accent6>
          <a:srgbClr val="CE671E"/>
        </a:accent6>
        <a:hlink>
          <a:srgbClr val="DAD7CB"/>
        </a:hlink>
        <a:folHlink>
          <a:srgbClr val="9C9D9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TUM_Vorlage_hellblau</Template>
  <TotalTime>11575</TotalTime>
  <Words>1176</Words>
  <Application>Microsoft Office PowerPoint</Application>
  <PresentationFormat>On-screen Show (4:3)</PresentationFormat>
  <Paragraphs>180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Vorlage B</vt:lpstr>
      <vt:lpstr>Flüsse, Schnitte, bipartite Graphen</vt:lpstr>
      <vt:lpstr>Inhaltsverzeihnis</vt:lpstr>
      <vt:lpstr>Flussnetzwerke und Flüsse</vt:lpstr>
      <vt:lpstr>Kleines Beispiel</vt:lpstr>
      <vt:lpstr>Algorithmen</vt:lpstr>
      <vt:lpstr>Slide 6</vt:lpstr>
      <vt:lpstr>Slide 7</vt:lpstr>
      <vt:lpstr>Algorithmen</vt:lpstr>
      <vt:lpstr>Slide 9</vt:lpstr>
      <vt:lpstr>Beispiel Forts.</vt:lpstr>
      <vt:lpstr>Slide 11</vt:lpstr>
      <vt:lpstr>Slide 12</vt:lpstr>
      <vt:lpstr>Slide 13</vt:lpstr>
      <vt:lpstr>Slide 14</vt:lpstr>
      <vt:lpstr>Algorithmen</vt:lpstr>
      <vt:lpstr>Slide 16</vt:lpstr>
      <vt:lpstr>Komplexität</vt:lpstr>
      <vt:lpstr>Slide 18</vt:lpstr>
      <vt:lpstr>Komplexität</vt:lpstr>
      <vt:lpstr>Komplexität</vt:lpstr>
      <vt:lpstr>Schnitte</vt:lpstr>
      <vt:lpstr>Slide 22</vt:lpstr>
      <vt:lpstr>Pseudocode </vt:lpstr>
      <vt:lpstr>Maximaler Fluss bei minimalen Kosten</vt:lpstr>
      <vt:lpstr>Standardaufgabe</vt:lpstr>
      <vt:lpstr>Graphmodellierung</vt:lpstr>
      <vt:lpstr>Bipartite Graphen</vt:lpstr>
      <vt:lpstr>Matchings</vt:lpstr>
      <vt:lpstr>Das Heiratsproblem</vt:lpstr>
      <vt:lpstr>Minimal vertex cover</vt:lpstr>
      <vt:lpstr>Minimal vertex cover</vt:lpstr>
      <vt:lpstr>Minimal edge cover</vt:lpstr>
      <vt:lpstr>Maximum independent Set</vt:lpstr>
      <vt:lpstr>Eigenschaften bipartiter Graphen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</dc:creator>
  <cp:lastModifiedBy>Vlad</cp:lastModifiedBy>
  <cp:revision>410</cp:revision>
  <dcterms:created xsi:type="dcterms:W3CDTF">2010-05-29T16:06:17Z</dcterms:created>
  <dcterms:modified xsi:type="dcterms:W3CDTF">2010-06-09T08:09:19Z</dcterms:modified>
</cp:coreProperties>
</file>